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31" r:id="rId2"/>
    <p:sldId id="290" r:id="rId3"/>
    <p:sldId id="291" r:id="rId4"/>
    <p:sldId id="340" r:id="rId5"/>
    <p:sldId id="365" r:id="rId6"/>
    <p:sldId id="342" r:id="rId7"/>
    <p:sldId id="330" r:id="rId8"/>
    <p:sldId id="360" r:id="rId9"/>
    <p:sldId id="347" r:id="rId10"/>
    <p:sldId id="362" r:id="rId11"/>
    <p:sldId id="368" r:id="rId12"/>
    <p:sldId id="367" r:id="rId13"/>
    <p:sldId id="357" r:id="rId14"/>
    <p:sldId id="319" r:id="rId15"/>
    <p:sldId id="282" r:id="rId16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Ittoo" initials="MI" lastIdx="7" clrIdx="0">
    <p:extLst>
      <p:ext uri="{19B8F6BF-5375-455C-9EA6-DF929625EA0E}">
        <p15:presenceInfo xmlns:p15="http://schemas.microsoft.com/office/powerpoint/2012/main" userId="S-1-5-21-2415493880-109480035-2096779868-57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74"/>
  </p:normalViewPr>
  <p:slideViewPr>
    <p:cSldViewPr snapToGrid="0" snapToObjects="1">
      <p:cViewPr varScale="1">
        <p:scale>
          <a:sx n="165" d="100"/>
          <a:sy n="165" d="100"/>
        </p:scale>
        <p:origin x="1576" y="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7B7A370-B997-CE4E-BD76-D20BCDA5BB7F}" type="datetimeFigureOut">
              <a:rPr lang="en-US" smtClean="0"/>
              <a:t>2/5/2020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945659" cy="49813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489BDE0-849A-4348-9826-606F6EE3C0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3959418-E079-AC42-BBE6-42C3004C9EDE}" type="datetimeFigureOut">
              <a:rPr lang="en-US" smtClean="0"/>
              <a:t>2/5/2020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39838"/>
            <a:ext cx="447040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813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77AD38C5-AB6E-BE4E-8C66-1B2BC66368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14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emf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emf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540000" y="3744000"/>
            <a:ext cx="4827995" cy="1604962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2700" b="0"/>
            </a:lvl1pPr>
            <a:lvl2pPr>
              <a:spcAft>
                <a:spcPts val="0"/>
              </a:spcAft>
              <a:defRPr sz="2700" b="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2653200"/>
            <a:ext cx="4820970" cy="846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3240"/>
              </a:lnSpc>
              <a:spcAft>
                <a:spcPts val="0"/>
              </a:spcAft>
              <a:buNone/>
              <a:defRPr sz="2700" b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1494000"/>
            <a:ext cx="4820970" cy="116117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 descr="IfG_Logo_white_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540000"/>
            <a:ext cx="2152800" cy="575479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1"/>
          </p:nvPr>
        </p:nvSpPr>
        <p:spPr>
          <a:xfrm>
            <a:off x="540000" y="6210000"/>
            <a:ext cx="1548000" cy="246861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en-US" b="1" dirty="0">
                <a:cs typeface="Calibri"/>
              </a:rPr>
              <a:t>01 January 2017</a:t>
            </a:r>
            <a:endParaRPr lang="en-US" dirty="0"/>
          </a:p>
        </p:txBody>
      </p:sp>
      <p:pic>
        <p:nvPicPr>
          <p:cNvPr id="21" name="Picture 20" descr="IFG_Report_Covers_Graphics_V5.ai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556630" y="3215390"/>
            <a:ext cx="2587369" cy="364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17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572400"/>
            <a:ext cx="6480000" cy="93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00" y="1728000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00000"/>
            <a:ext cx="3886200" cy="4351338"/>
          </a:xfrm>
          <a:prstGeom prst="rect">
            <a:avLst/>
          </a:prstGeom>
        </p:spPr>
        <p:txBody>
          <a:bodyPr anchor="ctr"/>
          <a:lstStyle>
            <a:lvl1pPr algn="ctr">
              <a:defRPr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Slide Number Placeholder 37"/>
          <p:cNvSpPr>
            <a:spLocks noGrp="1"/>
          </p:cNvSpPr>
          <p:nvPr>
            <p:ph type="sldNum" sz="quarter" idx="4"/>
          </p:nvPr>
        </p:nvSpPr>
        <p:spPr>
          <a:xfrm>
            <a:off x="7620000" y="6474614"/>
            <a:ext cx="895350" cy="2468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B6642011-B17D-4842-8338-74A6E0D021C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>
            <a:cxnSpLocks/>
          </p:cNvCxnSpPr>
          <p:nvPr userDrawn="1"/>
        </p:nvCxnSpPr>
        <p:spPr>
          <a:xfrm>
            <a:off x="540000" y="525600"/>
            <a:ext cx="806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00" y="676800"/>
            <a:ext cx="1486800" cy="396564"/>
          </a:xfrm>
          <a:prstGeom prst="rect">
            <a:avLst/>
          </a:prstGeom>
        </p:spPr>
      </p:pic>
      <p:cxnSp>
        <p:nvCxnSpPr>
          <p:cNvPr id="29" name="Straight Connector 28"/>
          <p:cNvCxnSpPr>
            <a:cxnSpLocks/>
          </p:cNvCxnSpPr>
          <p:nvPr userDrawn="1"/>
        </p:nvCxnSpPr>
        <p:spPr>
          <a:xfrm>
            <a:off x="540000" y="6307200"/>
            <a:ext cx="860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47462" y="6476400"/>
            <a:ext cx="3312000" cy="24686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cs typeface="Calibri"/>
              </a:rPr>
              <a:t>PRESENTATION TITLE HERE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540000" y="6476400"/>
            <a:ext cx="1221239" cy="2468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01 January 2017</a:t>
            </a:r>
          </a:p>
        </p:txBody>
      </p:sp>
    </p:spTree>
    <p:extLst>
      <p:ext uri="{BB962C8B-B14F-4D97-AF65-F5344CB8AC3E}">
        <p14:creationId xmlns:p14="http://schemas.microsoft.com/office/powerpoint/2010/main" val="1111187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572400"/>
            <a:ext cx="6480000" cy="93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>
            <a:off x="540000" y="525600"/>
            <a:ext cx="806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00" y="676800"/>
            <a:ext cx="1486800" cy="396564"/>
          </a:xfrm>
          <a:prstGeom prst="rect">
            <a:avLst/>
          </a:prstGeom>
        </p:spPr>
      </p:pic>
      <p:cxnSp>
        <p:nvCxnSpPr>
          <p:cNvPr id="27" name="Straight Connector 26"/>
          <p:cNvCxnSpPr>
            <a:cxnSpLocks/>
          </p:cNvCxnSpPr>
          <p:nvPr userDrawn="1"/>
        </p:nvCxnSpPr>
        <p:spPr>
          <a:xfrm>
            <a:off x="540000" y="6307200"/>
            <a:ext cx="860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328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540000" y="525600"/>
            <a:ext cx="806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00" y="676800"/>
            <a:ext cx="1486800" cy="396564"/>
          </a:xfrm>
          <a:prstGeom prst="rect">
            <a:avLst/>
          </a:prstGeom>
        </p:spPr>
      </p:pic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540000" y="6307200"/>
            <a:ext cx="860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153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540000" y="3744000"/>
            <a:ext cx="4827995" cy="1604962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2700" b="0"/>
            </a:lvl1pPr>
            <a:lvl2pPr>
              <a:spcAft>
                <a:spcPts val="0"/>
              </a:spcAft>
              <a:defRPr sz="2700" b="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2653200"/>
            <a:ext cx="4820970" cy="846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3240"/>
              </a:lnSpc>
              <a:spcAft>
                <a:spcPts val="0"/>
              </a:spcAft>
              <a:buNone/>
              <a:defRPr sz="2700" b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1494000"/>
            <a:ext cx="4820970" cy="116117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 descr="IfG_Logo_white_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540000"/>
            <a:ext cx="2152800" cy="575479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1"/>
          </p:nvPr>
        </p:nvSpPr>
        <p:spPr>
          <a:xfrm>
            <a:off x="540000" y="6210000"/>
            <a:ext cx="1548000" cy="246861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en-US" b="1" dirty="0">
                <a:cs typeface="Calibri"/>
              </a:rPr>
              <a:t>01 January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97" y="3744000"/>
            <a:ext cx="6839210" cy="270056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540000" y="3744000"/>
            <a:ext cx="4827995" cy="1604962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2700" b="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27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2653200"/>
            <a:ext cx="4820970" cy="846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3240"/>
              </a:lnSpc>
              <a:spcAft>
                <a:spcPts val="0"/>
              </a:spcAft>
              <a:buNone/>
              <a:defRPr sz="2700" b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1494000"/>
            <a:ext cx="4820970" cy="116117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1"/>
          </p:nvPr>
        </p:nvSpPr>
        <p:spPr>
          <a:xfrm>
            <a:off x="540000" y="6210000"/>
            <a:ext cx="1548000" cy="246861"/>
          </a:xfrm>
          <a:prstGeom prst="rect">
            <a:avLst/>
          </a:prstGeom>
        </p:spPr>
        <p:txBody>
          <a:bodyPr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cs typeface="Calibri"/>
              </a:rPr>
              <a:t>01 January 2017</a:t>
            </a:r>
            <a:endParaRPr lang="en-US" dirty="0"/>
          </a:p>
        </p:txBody>
      </p:sp>
      <p:pic>
        <p:nvPicPr>
          <p:cNvPr id="8" name="Picture 7" descr="IfG_Logo_grey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540000"/>
            <a:ext cx="2152800" cy="575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97" y="3744000"/>
            <a:ext cx="6839210" cy="270056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540000" y="3744000"/>
            <a:ext cx="4827995" cy="1604962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2700" b="0"/>
            </a:lvl1pPr>
            <a:lvl2pPr>
              <a:spcAft>
                <a:spcPts val="0"/>
              </a:spcAft>
              <a:defRPr sz="2700" b="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2653200"/>
            <a:ext cx="4820970" cy="846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3240"/>
              </a:lnSpc>
              <a:spcAft>
                <a:spcPts val="0"/>
              </a:spcAft>
              <a:buNone/>
              <a:defRPr sz="2700" b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1494000"/>
            <a:ext cx="4820970" cy="116117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 descr="IfG_Logo_white_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540000"/>
            <a:ext cx="2152800" cy="575479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1"/>
          </p:nvPr>
        </p:nvSpPr>
        <p:spPr>
          <a:xfrm>
            <a:off x="540000" y="6210000"/>
            <a:ext cx="1548000" cy="246861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en-US" b="1" dirty="0">
                <a:cs typeface="Calibri"/>
              </a:rPr>
              <a:t>01 January 2017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B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3024000"/>
            <a:ext cx="4578274" cy="2210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Aft>
                <a:spcPts val="0"/>
              </a:spcAft>
              <a:buNone/>
              <a:defRPr sz="1300" b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1494000"/>
            <a:ext cx="4820970" cy="116117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IFG_Report_Covers_Graphics_V5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99482" y="741600"/>
            <a:ext cx="4344518" cy="6116400"/>
          </a:xfrm>
          <a:prstGeom prst="rect">
            <a:avLst/>
          </a:prstGeom>
        </p:spPr>
      </p:pic>
      <p:pic>
        <p:nvPicPr>
          <p:cNvPr id="12" name="Picture 11" descr="IfG_Logo_white_1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540000"/>
            <a:ext cx="2152800" cy="57547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40000" y="3312000"/>
            <a:ext cx="4578274" cy="3177700"/>
          </a:xfrm>
        </p:spPr>
        <p:txBody>
          <a:bodyPr>
            <a:noAutofit/>
          </a:bodyPr>
          <a:lstStyle>
            <a:lvl1pPr marL="252000" indent="-252000">
              <a:lnSpc>
                <a:spcPts val="1600"/>
              </a:lnSpc>
              <a:buSzPct val="130000"/>
              <a:buFontTx/>
              <a:buBlip>
                <a:blip r:embed="rId4"/>
              </a:buBlip>
              <a:defRPr sz="1300" b="0"/>
            </a:lvl1pPr>
            <a:lvl2pPr marL="252000" indent="-252000">
              <a:lnSpc>
                <a:spcPts val="1600"/>
              </a:lnSpc>
              <a:buSzPct val="95000"/>
              <a:buFontTx/>
              <a:buBlip>
                <a:blip r:embed="rId5"/>
              </a:buBlip>
              <a:defRPr sz="1300"/>
            </a:lvl2pPr>
            <a:lvl3pPr marL="252000" indent="-252000">
              <a:lnSpc>
                <a:spcPts val="1600"/>
              </a:lnSpc>
              <a:buFontTx/>
              <a:buBlip>
                <a:blip r:embed="rId6"/>
              </a:buBlip>
              <a:defRPr sz="1300"/>
            </a:lvl3pPr>
            <a:lvl4pPr marL="252000" indent="-252000">
              <a:lnSpc>
                <a:spcPts val="1600"/>
              </a:lnSpc>
              <a:buFontTx/>
              <a:buBlip>
                <a:blip r:embed="rId7"/>
              </a:buBlip>
              <a:defRPr sz="1300"/>
            </a:lvl4pPr>
            <a:lvl5pPr marL="252000" indent="-252000">
              <a:lnSpc>
                <a:spcPts val="1600"/>
              </a:lnSpc>
              <a:buSzPct val="90000"/>
              <a:buFontTx/>
              <a:buBlip>
                <a:blip r:embed="rId8"/>
              </a:buBlip>
              <a:defRPr sz="13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204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3024000"/>
            <a:ext cx="4578274" cy="2210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560"/>
              </a:lnSpc>
              <a:spcAft>
                <a:spcPts val="0"/>
              </a:spcAft>
              <a:buNone/>
              <a:defRPr sz="1300" b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1494000"/>
            <a:ext cx="4820970" cy="116117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IFG_Report_Covers_Graphics_V5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99482" y="741600"/>
            <a:ext cx="4344518" cy="6116400"/>
          </a:xfrm>
          <a:prstGeom prst="rect">
            <a:avLst/>
          </a:prstGeom>
        </p:spPr>
      </p:pic>
      <p:pic>
        <p:nvPicPr>
          <p:cNvPr id="12" name="Picture 11" descr="IfG_Logo_white_1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540000"/>
            <a:ext cx="2152800" cy="57547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40000" y="3312000"/>
            <a:ext cx="4578274" cy="3177700"/>
          </a:xfrm>
        </p:spPr>
        <p:txBody>
          <a:bodyPr>
            <a:noAutofit/>
          </a:bodyPr>
          <a:lstStyle>
            <a:lvl1pPr marL="252000" indent="-252000">
              <a:lnSpc>
                <a:spcPts val="1600"/>
              </a:lnSpc>
              <a:buSzPct val="130000"/>
              <a:buFontTx/>
              <a:buBlip>
                <a:blip r:embed="rId4"/>
              </a:buBlip>
              <a:defRPr sz="1300" b="0"/>
            </a:lvl1pPr>
            <a:lvl2pPr marL="252000" indent="-252000">
              <a:lnSpc>
                <a:spcPts val="1600"/>
              </a:lnSpc>
              <a:buSzPct val="95000"/>
              <a:buFontTx/>
              <a:buBlip>
                <a:blip r:embed="rId5"/>
              </a:buBlip>
              <a:defRPr sz="1300"/>
            </a:lvl2pPr>
            <a:lvl3pPr marL="252000" indent="-252000">
              <a:lnSpc>
                <a:spcPts val="1600"/>
              </a:lnSpc>
              <a:buFontTx/>
              <a:buBlip>
                <a:blip r:embed="rId6"/>
              </a:buBlip>
              <a:defRPr sz="1300"/>
            </a:lvl3pPr>
            <a:lvl4pPr marL="252000" indent="-252000">
              <a:lnSpc>
                <a:spcPts val="1600"/>
              </a:lnSpc>
              <a:buFontTx/>
              <a:buBlip>
                <a:blip r:embed="rId7"/>
              </a:buBlip>
              <a:defRPr sz="1300"/>
            </a:lvl4pPr>
            <a:lvl5pPr marL="252000" indent="-252000">
              <a:lnSpc>
                <a:spcPts val="1600"/>
              </a:lnSpc>
              <a:buSzPct val="90000"/>
              <a:buFontTx/>
              <a:buBlip>
                <a:blip r:embed="rId8"/>
              </a:buBlip>
              <a:defRPr sz="13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540000" y="3744000"/>
            <a:ext cx="4827995" cy="1604962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2700" b="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27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2653200"/>
            <a:ext cx="4820970" cy="846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3240"/>
              </a:lnSpc>
              <a:spcAft>
                <a:spcPts val="0"/>
              </a:spcAft>
              <a:buNone/>
              <a:defRPr sz="2700" b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1494000"/>
            <a:ext cx="4820970" cy="116117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IFG_Report_Covers_Graphics_V5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99482" y="741600"/>
            <a:ext cx="4344518" cy="6116400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1"/>
          </p:nvPr>
        </p:nvSpPr>
        <p:spPr>
          <a:xfrm>
            <a:off x="540000" y="6210000"/>
            <a:ext cx="1548000" cy="246861"/>
          </a:xfrm>
          <a:prstGeom prst="rect">
            <a:avLst/>
          </a:prstGeom>
        </p:spPr>
        <p:txBody>
          <a:bodyPr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cs typeface="Calibri"/>
              </a:rPr>
              <a:t>01 January 2017</a:t>
            </a:r>
            <a:endParaRPr lang="en-US" dirty="0"/>
          </a:p>
        </p:txBody>
      </p:sp>
      <p:pic>
        <p:nvPicPr>
          <p:cNvPr id="8" name="Picture 7" descr="IfG_Logo_grey_CMY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540000"/>
            <a:ext cx="2152800" cy="57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34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572400"/>
            <a:ext cx="6480000" cy="90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28000"/>
            <a:ext cx="7920544" cy="35428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>
            <a:cxnSpLocks/>
          </p:cNvCxnSpPr>
          <p:nvPr userDrawn="1"/>
        </p:nvCxnSpPr>
        <p:spPr>
          <a:xfrm>
            <a:off x="540000" y="525600"/>
            <a:ext cx="806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 userDrawn="1"/>
        </p:nvCxnSpPr>
        <p:spPr>
          <a:xfrm>
            <a:off x="540000" y="6307200"/>
            <a:ext cx="860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00" y="676800"/>
            <a:ext cx="1486800" cy="39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8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572400"/>
            <a:ext cx="6480000" cy="90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28000"/>
            <a:ext cx="6668999" cy="3542855"/>
          </a:xfrm>
          <a:prstGeom prst="rect">
            <a:avLst/>
          </a:prstGeom>
        </p:spPr>
        <p:txBody>
          <a:bodyPr/>
          <a:lstStyle>
            <a:lvl2pPr>
              <a:lnSpc>
                <a:spcPts val="2200"/>
              </a:lnSpc>
              <a:defRPr sz="1800"/>
            </a:lvl2pPr>
            <a:lvl3pPr>
              <a:lnSpc>
                <a:spcPts val="2200"/>
              </a:lnSpc>
              <a:defRPr sz="1800"/>
            </a:lvl3pPr>
            <a:lvl4pPr>
              <a:lnSpc>
                <a:spcPts val="2200"/>
              </a:lnSpc>
              <a:defRPr sz="1800"/>
            </a:lvl4pPr>
            <a:lvl5pPr>
              <a:lnSpc>
                <a:spcPts val="2200"/>
              </a:lnSpc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540000" y="525600"/>
            <a:ext cx="806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00" y="676800"/>
            <a:ext cx="1486800" cy="396564"/>
          </a:xfrm>
          <a:prstGeom prst="rect">
            <a:avLst/>
          </a:prstGeom>
        </p:spPr>
      </p:pic>
      <p:cxnSp>
        <p:nvCxnSpPr>
          <p:cNvPr id="29" name="Straight Connector 28"/>
          <p:cNvCxnSpPr>
            <a:cxnSpLocks/>
          </p:cNvCxnSpPr>
          <p:nvPr userDrawn="1"/>
        </p:nvCxnSpPr>
        <p:spPr>
          <a:xfrm>
            <a:off x="540000" y="6307200"/>
            <a:ext cx="860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47462" y="6476400"/>
            <a:ext cx="3312000" cy="24686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marL="0" indent="0" algn="l">
              <a:buSzPct val="100000"/>
              <a:buFont typeface="Calibri" panose="020F0502020204030204" pitchFamily="34" charset="0"/>
              <a:buNone/>
              <a:defRPr sz="12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Director’s annual lecture 2019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540000" y="6476400"/>
            <a:ext cx="1221239" cy="2468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30 January 2019</a:t>
            </a:r>
          </a:p>
        </p:txBody>
      </p:sp>
    </p:spTree>
    <p:extLst>
      <p:ext uri="{BB962C8B-B14F-4D97-AF65-F5344CB8AC3E}">
        <p14:creationId xmlns:p14="http://schemas.microsoft.com/office/powerpoint/2010/main" val="284107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497600" y="1728000"/>
            <a:ext cx="5112000" cy="29566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spcBef>
                <a:spcPts val="1800"/>
              </a:spcBef>
              <a:spcAft>
                <a:spcPts val="0"/>
              </a:spcAft>
              <a:defRPr sz="2700"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800" y="1634759"/>
            <a:ext cx="419100" cy="457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9200" y="3765600"/>
            <a:ext cx="419100" cy="457200"/>
          </a:xfrm>
          <a:prstGeom prst="rect">
            <a:avLst/>
          </a:prstGeom>
        </p:spPr>
      </p:pic>
      <p:pic>
        <p:nvPicPr>
          <p:cNvPr id="21" name="Picture 20" descr="IfG_Logo_white_1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00" y="676800"/>
            <a:ext cx="1486800" cy="397446"/>
          </a:xfrm>
          <a:prstGeom prst="rect">
            <a:avLst/>
          </a:prstGeom>
        </p:spPr>
      </p:pic>
      <p:sp>
        <p:nvSpPr>
          <p:cNvPr id="26" name="Date Placeholder 35"/>
          <p:cNvSpPr txBox="1">
            <a:spLocks/>
          </p:cNvSpPr>
          <p:nvPr userDrawn="1"/>
        </p:nvSpPr>
        <p:spPr>
          <a:xfrm>
            <a:off x="5544000" y="6474615"/>
            <a:ext cx="1881378" cy="24686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200" dirty="0">
                <a:solidFill>
                  <a:schemeClr val="bg1"/>
                </a:solidFill>
              </a:rPr>
              <a:t>© Institute</a:t>
            </a:r>
            <a:r>
              <a:rPr lang="en-GB" sz="1200" baseline="0" dirty="0">
                <a:solidFill>
                  <a:schemeClr val="bg1"/>
                </a:solidFill>
              </a:rPr>
              <a:t> for Government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Slide Number Placeholder 37"/>
          <p:cNvSpPr>
            <a:spLocks noGrp="1"/>
          </p:cNvSpPr>
          <p:nvPr>
            <p:ph type="sldNum" sz="quarter" idx="4"/>
          </p:nvPr>
        </p:nvSpPr>
        <p:spPr>
          <a:xfrm>
            <a:off x="7620000" y="6474614"/>
            <a:ext cx="895350" cy="2468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</a:t>
            </a:r>
            <a:fld id="{B6642011-B17D-4842-8338-74A6E0D021C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>
            <a:off x="540000" y="525600"/>
            <a:ext cx="806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 userDrawn="1"/>
        </p:nvGrpSpPr>
        <p:grpSpPr>
          <a:xfrm>
            <a:off x="540000" y="5609561"/>
            <a:ext cx="8604000" cy="702000"/>
            <a:chOff x="540000" y="5609561"/>
            <a:chExt cx="8604000" cy="702000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717" b="52146"/>
            <a:stretch/>
          </p:blipFill>
          <p:spPr>
            <a:xfrm>
              <a:off x="7524223" y="5609561"/>
              <a:ext cx="1619777" cy="702000"/>
            </a:xfrm>
            <a:prstGeom prst="rect">
              <a:avLst/>
            </a:prstGeom>
          </p:spPr>
        </p:pic>
        <p:cxnSp>
          <p:nvCxnSpPr>
            <p:cNvPr id="31" name="Straight Connector 30"/>
            <p:cNvCxnSpPr>
              <a:cxnSpLocks/>
            </p:cNvCxnSpPr>
            <p:nvPr userDrawn="1"/>
          </p:nvCxnSpPr>
          <p:spPr>
            <a:xfrm>
              <a:off x="540000" y="6307200"/>
              <a:ext cx="860400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47462" y="6476400"/>
            <a:ext cx="3312000" cy="24686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HERE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540000" y="6476400"/>
            <a:ext cx="1221239" cy="2468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01 January 2017</a:t>
            </a:r>
          </a:p>
        </p:txBody>
      </p:sp>
    </p:spTree>
    <p:extLst>
      <p:ext uri="{BB962C8B-B14F-4D97-AF65-F5344CB8AC3E}">
        <p14:creationId xmlns:p14="http://schemas.microsoft.com/office/powerpoint/2010/main" val="67329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Pull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6364800" y="2433599"/>
            <a:ext cx="2239200" cy="2340000"/>
          </a:xfrm>
          <a:prstGeom prst="snipRoundRect">
            <a:avLst>
              <a:gd name="adj1" fmla="val 0"/>
              <a:gd name="adj2" fmla="val 16667"/>
            </a:avLst>
          </a:prstGeom>
          <a:solidFill>
            <a:schemeClr val="bg2"/>
          </a:solidFill>
        </p:spPr>
        <p:txBody>
          <a:bodyPr lIns="108000" tIns="108000" rIns="36000" bIns="36000"/>
          <a:lstStyle>
            <a:lvl1pPr>
              <a:lnSpc>
                <a:spcPts val="7900"/>
              </a:lnSpc>
              <a:spcAft>
                <a:spcPts val="0"/>
              </a:spcAft>
              <a:defRPr sz="7900"/>
            </a:lvl1pPr>
            <a:lvl2pPr>
              <a:lnSpc>
                <a:spcPts val="2160"/>
              </a:lnSpc>
              <a:spcAft>
                <a:spcPts val="0"/>
              </a:spcAft>
              <a:defRPr sz="1800"/>
            </a:lvl2pPr>
            <a:lvl3pPr>
              <a:lnSpc>
                <a:spcPts val="2160"/>
              </a:lnSpc>
              <a:spcAft>
                <a:spcPts val="0"/>
              </a:spcAft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00%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572400"/>
            <a:ext cx="6480000" cy="90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28000"/>
            <a:ext cx="5494050" cy="3919200"/>
          </a:xfrm>
          <a:prstGeom prst="rect">
            <a:avLst/>
          </a:prstGeom>
        </p:spPr>
        <p:txBody>
          <a:bodyPr/>
          <a:lstStyle>
            <a:lvl2pPr>
              <a:lnSpc>
                <a:spcPts val="2200"/>
              </a:lnSpc>
              <a:defRPr sz="1800"/>
            </a:lvl2pPr>
            <a:lvl3pPr>
              <a:lnSpc>
                <a:spcPts val="2200"/>
              </a:lnSpc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Slide Number Placeholder 37"/>
          <p:cNvSpPr>
            <a:spLocks noGrp="1"/>
          </p:cNvSpPr>
          <p:nvPr>
            <p:ph type="sldNum" sz="quarter" idx="4"/>
          </p:nvPr>
        </p:nvSpPr>
        <p:spPr>
          <a:xfrm>
            <a:off x="7620000" y="6474614"/>
            <a:ext cx="895350" cy="2468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B6642011-B17D-4842-8338-74A6E0D021C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>
            <a:off x="540000" y="525600"/>
            <a:ext cx="806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00" y="676800"/>
            <a:ext cx="1486800" cy="396564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540000" y="5609561"/>
            <a:ext cx="8604000" cy="702000"/>
            <a:chOff x="540000" y="5609561"/>
            <a:chExt cx="8604000" cy="702000"/>
          </a:xfrm>
        </p:grpSpPr>
        <p:pic>
          <p:nvPicPr>
            <p:cNvPr id="24" name="Picture 23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717" b="52146"/>
            <a:stretch/>
          </p:blipFill>
          <p:spPr>
            <a:xfrm>
              <a:off x="7524223" y="5609561"/>
              <a:ext cx="1619777" cy="702000"/>
            </a:xfrm>
            <a:prstGeom prst="rect">
              <a:avLst/>
            </a:prstGeom>
          </p:spPr>
        </p:pic>
        <p:cxnSp>
          <p:nvCxnSpPr>
            <p:cNvPr id="31" name="Straight Connector 30"/>
            <p:cNvCxnSpPr>
              <a:cxnSpLocks/>
            </p:cNvCxnSpPr>
            <p:nvPr userDrawn="1"/>
          </p:nvCxnSpPr>
          <p:spPr>
            <a:xfrm>
              <a:off x="540000" y="6307200"/>
              <a:ext cx="860400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47462" y="6476400"/>
            <a:ext cx="3312000" cy="24686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cs typeface="Calibri"/>
              </a:rPr>
              <a:t>PRESENTATION TITLE HERE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540000" y="6476400"/>
            <a:ext cx="1221239" cy="2468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01 January 2017</a:t>
            </a:r>
          </a:p>
        </p:txBody>
      </p:sp>
    </p:spTree>
    <p:extLst>
      <p:ext uri="{BB962C8B-B14F-4D97-AF65-F5344CB8AC3E}">
        <p14:creationId xmlns:p14="http://schemas.microsoft.com/office/powerpoint/2010/main" val="2399737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572400"/>
            <a:ext cx="6480000" cy="90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28000"/>
            <a:ext cx="5439600" cy="1749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540000" y="3528000"/>
            <a:ext cx="5439600" cy="2628000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7" name="Slide Number Placeholder 37"/>
          <p:cNvSpPr>
            <a:spLocks noGrp="1"/>
          </p:cNvSpPr>
          <p:nvPr>
            <p:ph type="sldNum" sz="quarter" idx="4"/>
          </p:nvPr>
        </p:nvSpPr>
        <p:spPr>
          <a:xfrm>
            <a:off x="7620000" y="6474614"/>
            <a:ext cx="895350" cy="2468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B6642011-B17D-4842-8338-74A6E0D021C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>
            <a:off x="540000" y="525600"/>
            <a:ext cx="806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00" y="676800"/>
            <a:ext cx="1486800" cy="396564"/>
          </a:xfrm>
          <a:prstGeom prst="rect">
            <a:avLst/>
          </a:prstGeom>
        </p:spPr>
      </p:pic>
      <p:cxnSp>
        <p:nvCxnSpPr>
          <p:cNvPr id="24" name="Straight Connector 23"/>
          <p:cNvCxnSpPr>
            <a:cxnSpLocks/>
          </p:cNvCxnSpPr>
          <p:nvPr userDrawn="1"/>
        </p:nvCxnSpPr>
        <p:spPr>
          <a:xfrm>
            <a:off x="540000" y="6307200"/>
            <a:ext cx="860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47462" y="6476400"/>
            <a:ext cx="3312000" cy="24686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cs typeface="Calibri"/>
              </a:rPr>
              <a:t>PRESENTATION TITLE HERE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540000" y="6476400"/>
            <a:ext cx="1221239" cy="2468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01 January 2017</a:t>
            </a:r>
          </a:p>
        </p:txBody>
      </p:sp>
    </p:spTree>
    <p:extLst>
      <p:ext uri="{BB962C8B-B14F-4D97-AF65-F5344CB8AC3E}">
        <p14:creationId xmlns:p14="http://schemas.microsoft.com/office/powerpoint/2010/main" val="28205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Placeholder 34"/>
          <p:cNvSpPr>
            <a:spLocks noGrp="1"/>
          </p:cNvSpPr>
          <p:nvPr>
            <p:ph type="title"/>
          </p:nvPr>
        </p:nvSpPr>
        <p:spPr>
          <a:xfrm>
            <a:off x="540000" y="573569"/>
            <a:ext cx="6480000" cy="936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4"/>
          </p:nvPr>
        </p:nvSpPr>
        <p:spPr>
          <a:xfrm>
            <a:off x="7620000" y="6476400"/>
            <a:ext cx="895350" cy="2468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B6642011-B17D-4842-8338-74A6E0D021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idx="1"/>
          </p:nvPr>
        </p:nvSpPr>
        <p:spPr>
          <a:xfrm>
            <a:off x="540000" y="1728000"/>
            <a:ext cx="8002338" cy="367259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47462" y="6476400"/>
            <a:ext cx="3312000" cy="24686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cs typeface="Calibri"/>
              </a:rPr>
              <a:t>PRESENTATION TITLE HERE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40000" y="6476400"/>
            <a:ext cx="1221239" cy="2468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01 January 2017</a:t>
            </a:r>
          </a:p>
        </p:txBody>
      </p:sp>
    </p:spTree>
    <p:extLst>
      <p:ext uri="{BB962C8B-B14F-4D97-AF65-F5344CB8AC3E}">
        <p14:creationId xmlns:p14="http://schemas.microsoft.com/office/powerpoint/2010/main" val="15425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56" r:id="rId4"/>
    <p:sldLayoutId id="2147483650" r:id="rId5"/>
    <p:sldLayoutId id="2147483661" r:id="rId6"/>
    <p:sldLayoutId id="2147483659" r:id="rId7"/>
    <p:sldLayoutId id="2147483658" r:id="rId8"/>
    <p:sldLayoutId id="2147483657" r:id="rId9"/>
    <p:sldLayoutId id="2147483652" r:id="rId10"/>
    <p:sldLayoutId id="2147483654" r:id="rId11"/>
    <p:sldLayoutId id="2147483655" r:id="rId12"/>
    <p:sldLayoutId id="2147483663" r:id="rId13"/>
    <p:sldLayoutId id="2147483664" r:id="rId14"/>
    <p:sldLayoutId id="2147483665" r:id="rId15"/>
    <p:sldLayoutId id="2147483666" r:id="rId16"/>
  </p:sldLayoutIdLst>
  <p:hf hdr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3000"/>
        </a:lnSpc>
        <a:spcBef>
          <a:spcPts val="0"/>
        </a:spcBef>
        <a:spcAft>
          <a:spcPts val="600"/>
        </a:spcAft>
        <a:buFont typeface="Arial"/>
        <a:buNone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ts val="2200"/>
        </a:lnSpc>
        <a:spcBef>
          <a:spcPts val="0"/>
        </a:spcBef>
        <a:spcAft>
          <a:spcPts val="800"/>
        </a:spcAft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6" indent="-179996" algn="l" defTabSz="914377" rtl="0" eaLnBrk="1" latinLnBrk="0" hangingPunct="1">
        <a:lnSpc>
          <a:spcPts val="216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59991" indent="-179996" algn="l" defTabSz="914377" rtl="0" eaLnBrk="1" latinLnBrk="0" hangingPunct="1">
        <a:lnSpc>
          <a:spcPts val="216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79996" algn="l" defTabSz="914377" rtl="0" eaLnBrk="1" latinLnBrk="0" hangingPunct="1">
        <a:lnSpc>
          <a:spcPts val="216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37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59837" y="5742841"/>
            <a:ext cx="5393802" cy="515656"/>
          </a:xfrm>
        </p:spPr>
        <p:txBody>
          <a:bodyPr>
            <a:noAutofit/>
          </a:bodyPr>
          <a:lstStyle/>
          <a:p>
            <a:r>
              <a:rPr lang="en-GB" sz="2800" b="1" dirty="0">
                <a:latin typeface="Calibri" panose="020F0502020204030204" pitchFamily="34" charset="0"/>
              </a:rPr>
              <a:t>@ifgevents </a:t>
            </a:r>
            <a:r>
              <a:rPr lang="en-GB" sz="2800" b="1" dirty="0"/>
              <a:t>#IfGDirector</a:t>
            </a:r>
            <a:endParaRPr lang="en-GB" sz="2800" dirty="0">
              <a:latin typeface="Calibri" panose="020F050202020403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8968" y="2377440"/>
            <a:ext cx="8946064" cy="1972492"/>
          </a:xfrm>
        </p:spPr>
        <p:txBody>
          <a:bodyPr>
            <a:no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endParaRPr lang="en-GB" sz="1800" dirty="0">
              <a:latin typeface="Calibri" panose="020F0502020204030204" pitchFamily="34" charset="0"/>
            </a:endParaRPr>
          </a:p>
          <a:p>
            <a:pPr lvl="0" algn="ctr">
              <a:buSzPts val="1000"/>
              <a:tabLst>
                <a:tab pos="457200" algn="l"/>
              </a:tabLst>
            </a:pPr>
            <a:r>
              <a:rPr lang="en-GB" sz="2000" b="1" dirty="0">
                <a:latin typeface="Calibri" panose="020F0502020204030204" pitchFamily="34" charset="0"/>
              </a:rPr>
              <a:t>Bronwen Maddox</a:t>
            </a:r>
            <a:r>
              <a:rPr lang="en-GB" sz="2000" dirty="0">
                <a:latin typeface="Calibri" panose="020F0502020204030204" pitchFamily="34" charset="0"/>
              </a:rPr>
              <a:t>, Director of the Institute for Government</a:t>
            </a:r>
          </a:p>
          <a:p>
            <a:pPr lvl="0" algn="ctr">
              <a:buSzPts val="1000"/>
              <a:tabLst>
                <a:tab pos="457200" algn="l"/>
              </a:tabLst>
            </a:pPr>
            <a:endParaRPr lang="en-GB" sz="2000" dirty="0">
              <a:latin typeface="Calibri" panose="020F0502020204030204" pitchFamily="34" charset="0"/>
            </a:endParaRPr>
          </a:p>
          <a:p>
            <a:pPr lvl="0" algn="ctr">
              <a:buSzPts val="1000"/>
              <a:tabLst>
                <a:tab pos="457200" algn="l"/>
              </a:tabLst>
            </a:pPr>
            <a:r>
              <a:rPr lang="en-GB" sz="2000" i="1" dirty="0"/>
              <a:t>Chaired by </a:t>
            </a:r>
            <a:r>
              <a:rPr lang="en-GB" sz="2000" b="1" dirty="0"/>
              <a:t>Sir Richard Lambert</a:t>
            </a:r>
            <a:endParaRPr lang="en-GB" sz="2000" dirty="0">
              <a:latin typeface="Calibri" panose="020F05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400406" y="1539551"/>
            <a:ext cx="9947189" cy="83788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4000" dirty="0"/>
              <a:t>Director’s Annual Lecture 2020</a:t>
            </a:r>
            <a:br>
              <a:rPr lang="en-GB" sz="4000" dirty="0"/>
            </a:br>
            <a:endParaRPr lang="en-GB" sz="4000" dirty="0"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638" y="354521"/>
            <a:ext cx="38702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WiFi: </a:t>
            </a:r>
            <a:r>
              <a:rPr lang="en-GB" sz="1200" dirty="0"/>
              <a:t>IfG Internet Hotspot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|Password: </a:t>
            </a:r>
            <a:r>
              <a:rPr lang="en-GB" sz="1200" dirty="0"/>
              <a:t>institute123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6209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66833" y="2006221"/>
            <a:ext cx="8454453" cy="4207201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GB" sz="4800" dirty="0"/>
              <a:t>3. Brexit, the Union and</a:t>
            </a:r>
          </a:p>
          <a:p>
            <a:pPr>
              <a:spcAft>
                <a:spcPts val="1800"/>
              </a:spcAft>
            </a:pPr>
            <a:r>
              <a:rPr lang="en-GB" sz="4800" dirty="0"/>
              <a:t>the constitution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748808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F3BC5F-5DEA-4DD6-B09C-5AD4A43CE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453"/>
            <a:ext cx="9144000" cy="646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50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66833" y="2006221"/>
            <a:ext cx="8454453" cy="4207201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GB" sz="4800" dirty="0"/>
              <a:t>IfG’s work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973848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0300901-C35C-4B0A-AE81-2781DBAD2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00408" y="1265377"/>
            <a:ext cx="2068542" cy="206854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1CE24-A20D-492B-9B44-BA12CE0E99B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847462" y="6476400"/>
            <a:ext cx="3312000" cy="246860"/>
          </a:xfrm>
        </p:spPr>
        <p:txBody>
          <a:bodyPr/>
          <a:lstStyle/>
          <a:p>
            <a:pPr marL="0" indent="0">
              <a:buSzPct val="100000"/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09ECEF-3F69-4A60-A146-118EC47F2BB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40000" y="6476400"/>
            <a:ext cx="1221239" cy="24686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Two people standing next to a glass of wine&#10;&#10;Description automatically generated">
            <a:extLst>
              <a:ext uri="{FF2B5EF4-FFF2-40B4-BE49-F238E27FC236}">
                <a16:creationId xmlns:a16="http://schemas.microsoft.com/office/drawing/2014/main" id="{E5DAF846-61BE-41F8-9268-DDCDC36B7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357" y="1265376"/>
            <a:ext cx="4137084" cy="2068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C0C8AF-5D47-4BC9-8E05-3A44CEB2D3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75977" y="3834955"/>
            <a:ext cx="2072079" cy="2072079"/>
          </a:xfrm>
          <a:prstGeom prst="rect">
            <a:avLst/>
          </a:prstGeom>
        </p:spPr>
      </p:pic>
      <p:pic>
        <p:nvPicPr>
          <p:cNvPr id="21" name="Picture 20" descr="A person holding a sign&#10;&#10;Description automatically generated">
            <a:extLst>
              <a:ext uri="{FF2B5EF4-FFF2-40B4-BE49-F238E27FC236}">
                <a16:creationId xmlns:a16="http://schemas.microsoft.com/office/drawing/2014/main" id="{138A1D1C-D019-4293-BA52-E84520A82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515" y="1265377"/>
            <a:ext cx="2068541" cy="2068541"/>
          </a:xfrm>
          <a:prstGeom prst="rect">
            <a:avLst/>
          </a:prstGeom>
        </p:spPr>
      </p:pic>
      <p:pic>
        <p:nvPicPr>
          <p:cNvPr id="23" name="Picture 2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021FD91-558D-444D-80FF-E2D1190A0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4357" y="3834955"/>
            <a:ext cx="4137085" cy="2072079"/>
          </a:xfrm>
          <a:prstGeom prst="rect">
            <a:avLst/>
          </a:prstGeom>
        </p:spPr>
      </p:pic>
      <p:pic>
        <p:nvPicPr>
          <p:cNvPr id="25" name="Picture 24" descr="A picture containing person, man, indoor, sitting&#10;&#10;Description automatically generated">
            <a:extLst>
              <a:ext uri="{FF2B5EF4-FFF2-40B4-BE49-F238E27FC236}">
                <a16:creationId xmlns:a16="http://schemas.microsoft.com/office/drawing/2014/main" id="{8589411A-23E2-4EA1-BCE3-7047606D0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224" y="3834955"/>
            <a:ext cx="2068542" cy="206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91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/>
          <p:cNvSpPr>
            <a:spLocks noGrp="1"/>
          </p:cNvSpPr>
          <p:nvPr>
            <p:ph type="title"/>
          </p:nvPr>
        </p:nvSpPr>
        <p:spPr>
          <a:xfrm>
            <a:off x="540000" y="615179"/>
            <a:ext cx="6480000" cy="900000"/>
          </a:xfrm>
        </p:spPr>
        <p:txBody>
          <a:bodyPr>
            <a:noAutofit/>
          </a:bodyPr>
          <a:lstStyle/>
          <a:p>
            <a:r>
              <a:rPr lang="en-GB" sz="2700" dirty="0"/>
              <a:t>IfG work</a:t>
            </a:r>
          </a:p>
        </p:txBody>
      </p:sp>
      <p:pic>
        <p:nvPicPr>
          <p:cNvPr id="4" name="Picture 3" descr="A picture containing holding, game&#10;&#10;Description automatically generated">
            <a:extLst>
              <a:ext uri="{FF2B5EF4-FFF2-40B4-BE49-F238E27FC236}">
                <a16:creationId xmlns:a16="http://schemas.microsoft.com/office/drawing/2014/main" id="{06EF9C0F-3042-42CF-9CB0-3627CDF4A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4" y="1939278"/>
            <a:ext cx="8614903" cy="308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17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59837" y="5742841"/>
            <a:ext cx="5393802" cy="515656"/>
          </a:xfrm>
        </p:spPr>
        <p:txBody>
          <a:bodyPr>
            <a:noAutofit/>
          </a:bodyPr>
          <a:lstStyle/>
          <a:p>
            <a:r>
              <a:rPr lang="en-GB" sz="2800" b="1" dirty="0">
                <a:latin typeface="Calibri" panose="020F0502020204030204" pitchFamily="34" charset="0"/>
              </a:rPr>
              <a:t>@ifgevents </a:t>
            </a:r>
            <a:r>
              <a:rPr lang="en-GB" sz="2800" b="1" dirty="0"/>
              <a:t>#IfGDirector</a:t>
            </a:r>
            <a:endParaRPr lang="en-GB" sz="2800" dirty="0">
              <a:latin typeface="Calibri" panose="020F050202020403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8968" y="2377440"/>
            <a:ext cx="8946064" cy="1972492"/>
          </a:xfrm>
        </p:spPr>
        <p:txBody>
          <a:bodyPr>
            <a:no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endParaRPr lang="en-GB" sz="1800" dirty="0">
              <a:latin typeface="Calibri" panose="020F0502020204030204" pitchFamily="34" charset="0"/>
            </a:endParaRPr>
          </a:p>
          <a:p>
            <a:pPr lvl="0" algn="ctr">
              <a:buSzPts val="1000"/>
              <a:tabLst>
                <a:tab pos="457200" algn="l"/>
              </a:tabLst>
            </a:pPr>
            <a:r>
              <a:rPr lang="en-GB" sz="2000" b="1" dirty="0">
                <a:latin typeface="Calibri" panose="020F0502020204030204" pitchFamily="34" charset="0"/>
              </a:rPr>
              <a:t>Bronwen Maddox</a:t>
            </a:r>
            <a:r>
              <a:rPr lang="en-GB" sz="2000" dirty="0">
                <a:latin typeface="Calibri" panose="020F0502020204030204" pitchFamily="34" charset="0"/>
              </a:rPr>
              <a:t>, Director of the Institute for Government</a:t>
            </a:r>
          </a:p>
          <a:p>
            <a:pPr lvl="0" algn="ctr">
              <a:buSzPts val="1000"/>
              <a:tabLst>
                <a:tab pos="457200" algn="l"/>
              </a:tabLst>
            </a:pPr>
            <a:endParaRPr lang="en-GB" sz="2000" dirty="0">
              <a:latin typeface="Calibri" panose="020F0502020204030204" pitchFamily="34" charset="0"/>
            </a:endParaRPr>
          </a:p>
          <a:p>
            <a:pPr lvl="0" algn="ctr">
              <a:buSzPts val="1000"/>
              <a:tabLst>
                <a:tab pos="457200" algn="l"/>
              </a:tabLst>
            </a:pPr>
            <a:r>
              <a:rPr lang="en-GB" sz="2000" i="1" dirty="0"/>
              <a:t>Chaired by </a:t>
            </a:r>
            <a:r>
              <a:rPr lang="en-GB" sz="2000" b="1" dirty="0"/>
              <a:t>Sir Richard Lambert</a:t>
            </a:r>
            <a:endParaRPr lang="en-GB" sz="2000" dirty="0">
              <a:latin typeface="Calibri" panose="020F05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400406" y="1539551"/>
            <a:ext cx="9947189" cy="83788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4000" dirty="0"/>
              <a:t>Director’s Annual Lecture 2020</a:t>
            </a:r>
            <a:br>
              <a:rPr lang="en-GB" sz="4000" dirty="0"/>
            </a:br>
            <a:endParaRPr lang="en-GB" sz="4000" dirty="0"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638" y="354521"/>
            <a:ext cx="38702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WiFi: </a:t>
            </a:r>
            <a:r>
              <a:rPr lang="en-GB" sz="1200" dirty="0"/>
              <a:t>IfG Internet Hotspot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|Password: </a:t>
            </a:r>
            <a:r>
              <a:rPr lang="en-GB" sz="1200" dirty="0"/>
              <a:t>institute123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19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335281" y="2026920"/>
            <a:ext cx="8458199" cy="4156022"/>
          </a:xfrm>
        </p:spPr>
        <p:txBody>
          <a:bodyPr>
            <a:noAutofit/>
          </a:bodyPr>
          <a:lstStyle/>
          <a:p>
            <a:r>
              <a:rPr lang="en-GB" sz="3600" dirty="0"/>
              <a:t>1. Civil service reform</a:t>
            </a:r>
          </a:p>
          <a:p>
            <a:endParaRPr lang="en-GB" sz="3600" dirty="0"/>
          </a:p>
          <a:p>
            <a:r>
              <a:rPr lang="en-GB" sz="3600" dirty="0"/>
              <a:t>2. “Levelling up” the UK</a:t>
            </a:r>
          </a:p>
          <a:p>
            <a:endParaRPr lang="en-GB" sz="3600" dirty="0"/>
          </a:p>
          <a:p>
            <a:r>
              <a:rPr lang="en-GB" sz="3600" dirty="0"/>
              <a:t>3. Brexit, the Union and the constitution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90105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66833" y="2006221"/>
            <a:ext cx="8454453" cy="4207201"/>
          </a:xfrm>
        </p:spPr>
        <p:txBody>
          <a:bodyPr>
            <a:noAutofit/>
          </a:bodyPr>
          <a:lstStyle/>
          <a:p>
            <a:r>
              <a:rPr lang="en-GB" sz="4800" dirty="0"/>
              <a:t>1. Civil service reform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140169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26AF6-65E3-413F-9C23-CD2DCE5CE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Departmental changes, 1975-2019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BFAF19E-833B-408C-9C07-C589D8F29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520142" y="1076075"/>
            <a:ext cx="5899230" cy="500726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A432DE-5898-41D7-AA64-CCF79CB7B524}"/>
              </a:ext>
            </a:extLst>
          </p:cNvPr>
          <p:cNvSpPr txBox="1">
            <a:spLocks/>
          </p:cNvSpPr>
          <p:nvPr/>
        </p:nvSpPr>
        <p:spPr>
          <a:xfrm>
            <a:off x="540835" y="5766022"/>
            <a:ext cx="8603165" cy="5339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dirty="0"/>
              <a:t>Source: IfG analysis of data from House of Commons, and Butler and Butler, </a:t>
            </a:r>
            <a:r>
              <a:rPr lang="en-GB" sz="1200" i="1" dirty="0"/>
              <a:t>British Political Facts</a:t>
            </a:r>
            <a:r>
              <a:rPr lang="en-GB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843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74BD60-85F8-4914-B43F-4BF19CA4B4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016" y="1304248"/>
            <a:ext cx="9091884" cy="412771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F97406-CBE9-40E5-BE3A-96C56D3E52B5}"/>
              </a:ext>
            </a:extLst>
          </p:cNvPr>
          <p:cNvSpPr txBox="1">
            <a:spLocks/>
          </p:cNvSpPr>
          <p:nvPr/>
        </p:nvSpPr>
        <p:spPr>
          <a:xfrm>
            <a:off x="408972" y="572400"/>
            <a:ext cx="6771190" cy="11406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377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Civil servants leaving departments, 2018/19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76565E-FD0A-4A53-9106-0037A970E68D}"/>
              </a:ext>
            </a:extLst>
          </p:cNvPr>
          <p:cNvSpPr txBox="1">
            <a:spLocks/>
          </p:cNvSpPr>
          <p:nvPr/>
        </p:nvSpPr>
        <p:spPr>
          <a:xfrm>
            <a:off x="367991" y="5553752"/>
            <a:ext cx="8603165" cy="5339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dirty="0"/>
              <a:t>Source: IfG analysis of Cabinet Office, Civil Service Statistics; and ONS, Public Sector Employment.</a:t>
            </a:r>
          </a:p>
        </p:txBody>
      </p:sp>
    </p:spTree>
    <p:extLst>
      <p:ext uri="{BB962C8B-B14F-4D97-AF65-F5344CB8AC3E}">
        <p14:creationId xmlns:p14="http://schemas.microsoft.com/office/powerpoint/2010/main" val="3811505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F4813D-7D9B-496E-AB0B-B09D1A88F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Secretaries of state since 2010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634207-D935-449E-B985-D5A4DBA7FB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1425" y="1103815"/>
            <a:ext cx="7593925" cy="495503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1AAD6B8-4951-4559-AF8E-9B304CAC665B}"/>
              </a:ext>
            </a:extLst>
          </p:cNvPr>
          <p:cNvSpPr txBox="1">
            <a:spLocks/>
          </p:cNvSpPr>
          <p:nvPr/>
        </p:nvSpPr>
        <p:spPr>
          <a:xfrm>
            <a:off x="540835" y="5796279"/>
            <a:ext cx="8603165" cy="5339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dirty="0"/>
              <a:t>Source: IfG analysis of IfG ministerial database, using sources including GOV.UK/government/ministers.</a:t>
            </a:r>
          </a:p>
        </p:txBody>
      </p:sp>
    </p:spTree>
    <p:extLst>
      <p:ext uri="{BB962C8B-B14F-4D97-AF65-F5344CB8AC3E}">
        <p14:creationId xmlns:p14="http://schemas.microsoft.com/office/powerpoint/2010/main" val="1748519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0938C-3819-4422-98F3-88B82DA88E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3" y="1570567"/>
            <a:ext cx="9144000" cy="3716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C6EB3-8708-4E45-B951-48776CCCE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700" dirty="0"/>
              <a:t>FOI requests granted in full, 2005-19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C6A795-D44B-46A9-8912-62A6E25CDCFF}"/>
              </a:ext>
            </a:extLst>
          </p:cNvPr>
          <p:cNvSpPr txBox="1">
            <a:spLocks/>
          </p:cNvSpPr>
          <p:nvPr/>
        </p:nvSpPr>
        <p:spPr>
          <a:xfrm>
            <a:off x="223025" y="5349600"/>
            <a:ext cx="8603165" cy="5339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dirty="0"/>
              <a:t>Source: IfG analysis of Cabinet Office/Ministry of Justice, Government FoI Statistics, Q1 2005 to Q3 2019.</a:t>
            </a:r>
          </a:p>
        </p:txBody>
      </p:sp>
    </p:spTree>
    <p:extLst>
      <p:ext uri="{BB962C8B-B14F-4D97-AF65-F5344CB8AC3E}">
        <p14:creationId xmlns:p14="http://schemas.microsoft.com/office/powerpoint/2010/main" val="2862760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66833" y="2006221"/>
            <a:ext cx="8454453" cy="4207201"/>
          </a:xfrm>
        </p:spPr>
        <p:txBody>
          <a:bodyPr>
            <a:noAutofit/>
          </a:bodyPr>
          <a:lstStyle/>
          <a:p>
            <a:r>
              <a:rPr lang="en-GB" sz="4800" dirty="0"/>
              <a:t>2. “Levelling up” the UK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163813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C778C6-DEE2-4538-9CB3-B3F46AA6D2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5431" y="569837"/>
            <a:ext cx="7894462" cy="5404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BE1451-391E-4557-B08A-DA355BFD36C4}"/>
              </a:ext>
            </a:extLst>
          </p:cNvPr>
          <p:cNvSpPr/>
          <p:nvPr/>
        </p:nvSpPr>
        <p:spPr>
          <a:xfrm>
            <a:off x="725432" y="5976594"/>
            <a:ext cx="80171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Source: IfG, </a:t>
            </a:r>
            <a:r>
              <a:rPr lang="en-GB" sz="1400" b="1" i="1" dirty="0"/>
              <a:t>All Change: Why Britain is so prone to policy reinvention, and what can be done about it</a:t>
            </a:r>
            <a:r>
              <a:rPr lang="en-GB" sz="1400" b="1" dirty="0"/>
              <a:t>, 2017</a:t>
            </a:r>
            <a:endParaRPr lang="en-GB" sz="1400" b="1" i="1" dirty="0"/>
          </a:p>
          <a:p>
            <a:br>
              <a:rPr lang="en-GB" dirty="0"/>
            </a:br>
            <a:r>
              <a:rPr lang="en-GB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49786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FG Theme Colours">
      <a:dk1>
        <a:srgbClr val="333F48"/>
      </a:dk1>
      <a:lt1>
        <a:srgbClr val="FFFFFF"/>
      </a:lt1>
      <a:dk2>
        <a:srgbClr val="001E62"/>
      </a:dk2>
      <a:lt2>
        <a:srgbClr val="00A8E1"/>
      </a:lt2>
      <a:accent1>
        <a:srgbClr val="00C7B1"/>
      </a:accent1>
      <a:accent2>
        <a:srgbClr val="78BE20"/>
      </a:accent2>
      <a:accent3>
        <a:srgbClr val="84329B"/>
      </a:accent3>
      <a:accent4>
        <a:srgbClr val="D0006F"/>
      </a:accent4>
      <a:accent5>
        <a:srgbClr val="ED8B00"/>
      </a:accent5>
      <a:accent6>
        <a:srgbClr val="E1B511"/>
      </a:accent6>
      <a:hlink>
        <a:srgbClr val="FFFFFF"/>
      </a:hlink>
      <a:folHlink>
        <a:srgbClr val="00A8E1"/>
      </a:folHlink>
    </a:clrScheme>
    <a:fontScheme name="IFG Theme Fonts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G_PowerPoint_template_230117 [Compatibility Mode]" id="{61061A4E-F5EA-4765-AF92-A04DCE9DD5AA}" vid="{3BBAD9EF-2101-4195-954E-A9006E3ABB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IfG_PowerPoint_template_230117a</Template>
  <TotalTime>1298</TotalTime>
  <Words>238</Words>
  <Application>Microsoft Office PowerPoint</Application>
  <PresentationFormat>On-screen Show (4:3)</PresentationFormat>
  <Paragraphs>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Director’s Annual Lecture 2020 </vt:lpstr>
      <vt:lpstr>PowerPoint Presentation</vt:lpstr>
      <vt:lpstr>PowerPoint Presentation</vt:lpstr>
      <vt:lpstr>Departmental changes, 1975-2019</vt:lpstr>
      <vt:lpstr>PowerPoint Presentation</vt:lpstr>
      <vt:lpstr>Secretaries of state since 2010</vt:lpstr>
      <vt:lpstr>FOI requests granted in full, 2005-19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IfG work</vt:lpstr>
      <vt:lpstr>Director’s Annual Lecture 2020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heading copy over two lines</dc:title>
  <dc:creator>Melissa Ittoo</dc:creator>
  <cp:lastModifiedBy>Melissa Ittoo</cp:lastModifiedBy>
  <cp:revision>133</cp:revision>
  <cp:lastPrinted>2020-01-28T14:44:54Z</cp:lastPrinted>
  <dcterms:created xsi:type="dcterms:W3CDTF">2019-01-28T15:13:50Z</dcterms:created>
  <dcterms:modified xsi:type="dcterms:W3CDTF">2020-02-05T16:56:17Z</dcterms:modified>
</cp:coreProperties>
</file>